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Das </a:t>
            </a:r>
            <a:r>
              <a:rPr lang="de-DE" dirty="0" err="1" smtClean="0"/>
              <a:t>Interruptsystem</a:t>
            </a:r>
            <a:r>
              <a:rPr lang="de-DE" dirty="0" smtClean="0"/>
              <a:t> des STM32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4676" y="398311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Legende mit Linie 1 7"/>
          <p:cNvSpPr/>
          <p:nvPr/>
        </p:nvSpPr>
        <p:spPr>
          <a:xfrm>
            <a:off x="3293862" y="3681536"/>
            <a:ext cx="4062527" cy="1792460"/>
          </a:xfrm>
          <a:prstGeom prst="borderCallout1">
            <a:avLst>
              <a:gd name="adj1" fmla="val 34334"/>
              <a:gd name="adj2" fmla="val -689"/>
              <a:gd name="adj3" fmla="val 46470"/>
              <a:gd name="adj4" fmla="val -3214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Den Programmablauf mit der Hardware steuern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98"/>
    </mc:Choice>
    <mc:Fallback>
      <p:transition spd="slow" advTm="19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320" y="0"/>
            <a:ext cx="6309360" cy="6858000"/>
          </a:xfrm>
          <a:prstGeom prst="rect">
            <a:avLst/>
          </a:prstGeom>
        </p:spPr>
      </p:pic>
      <p:pic>
        <p:nvPicPr>
          <p:cNvPr id="5" name="Google Shape;569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4848" y="492702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egende mit Linie 1 5"/>
          <p:cNvSpPr/>
          <p:nvPr/>
        </p:nvSpPr>
        <p:spPr>
          <a:xfrm>
            <a:off x="9894800" y="1742574"/>
            <a:ext cx="1896148" cy="1954724"/>
          </a:xfrm>
          <a:prstGeom prst="borderCallout1">
            <a:avLst>
              <a:gd name="adj1" fmla="val 100329"/>
              <a:gd name="adj2" fmla="val 26910"/>
              <a:gd name="adj3" fmla="val 152555"/>
              <a:gd name="adj4" fmla="val -548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Die Vektortabelle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6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768"/>
    </mc:Choice>
    <mc:Fallback>
      <p:transition spd="slow" advTm="457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1002448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pic>
        <p:nvPicPr>
          <p:cNvPr id="12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5410" y="3977095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Legende mit Linie 1 126"/>
          <p:cNvSpPr/>
          <p:nvPr/>
        </p:nvSpPr>
        <p:spPr>
          <a:xfrm>
            <a:off x="3499474" y="4885061"/>
            <a:ext cx="4062527" cy="1178413"/>
          </a:xfrm>
          <a:prstGeom prst="borderCallout1">
            <a:avLst>
              <a:gd name="adj1" fmla="val 34334"/>
              <a:gd name="adj2" fmla="val -689"/>
              <a:gd name="adj3" fmla="val 155"/>
              <a:gd name="adj4" fmla="val -28001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</a:t>
            </a:r>
            <a:r>
              <a:rPr lang="de-DE" sz="2400" dirty="0" err="1" smtClean="0">
                <a:solidFill>
                  <a:srgbClr val="FF0000"/>
                </a:solidFill>
              </a:rPr>
              <a:t>Interruptsystem</a:t>
            </a:r>
            <a:r>
              <a:rPr lang="de-DE" sz="2400" dirty="0" smtClean="0">
                <a:solidFill>
                  <a:srgbClr val="FF0000"/>
                </a:solidFill>
              </a:rPr>
              <a:t> des STM32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5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09"/>
    </mc:Choice>
    <mc:Fallback>
      <p:transition spd="slow" advTm="9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50800">
              <a:solidFill>
                <a:schemeClr val="accent6">
                  <a:lumMod val="7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1002448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pic>
        <p:nvPicPr>
          <p:cNvPr id="12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5409" y="328538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Legende mit Linie 1 126"/>
          <p:cNvSpPr/>
          <p:nvPr/>
        </p:nvSpPr>
        <p:spPr>
          <a:xfrm>
            <a:off x="5199157" y="4706133"/>
            <a:ext cx="4062527" cy="1178413"/>
          </a:xfrm>
          <a:prstGeom prst="borderCallout1">
            <a:avLst>
              <a:gd name="adj1" fmla="val 34334"/>
              <a:gd name="adj2" fmla="val -689"/>
              <a:gd name="adj3" fmla="val 15130"/>
              <a:gd name="adj4" fmla="val -44191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0b0001 im EXTICR des SYSCFG-Moduls wählt ein </a:t>
            </a:r>
            <a:r>
              <a:rPr lang="de-DE" sz="2400" dirty="0" err="1" smtClean="0">
                <a:solidFill>
                  <a:srgbClr val="FF0000"/>
                </a:solidFill>
              </a:rPr>
              <a:t>Portbit</a:t>
            </a:r>
            <a:r>
              <a:rPr lang="de-DE" sz="2400" dirty="0" smtClean="0">
                <a:solidFill>
                  <a:srgbClr val="FF0000"/>
                </a:solidFill>
              </a:rPr>
              <a:t> von GPIOB als </a:t>
            </a:r>
            <a:r>
              <a:rPr lang="de-DE" sz="2400" dirty="0" err="1" smtClean="0">
                <a:solidFill>
                  <a:srgbClr val="FF0000"/>
                </a:solidFill>
              </a:rPr>
              <a:t>Interruptquelle</a:t>
            </a:r>
            <a:r>
              <a:rPr lang="de-DE" sz="2400" dirty="0" smtClean="0">
                <a:solidFill>
                  <a:srgbClr val="FF0000"/>
                </a:solidFill>
              </a:rPr>
              <a:t> aus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017545" y="3972359"/>
            <a:ext cx="1293190" cy="390559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5873390"/>
            <a:ext cx="96651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R4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SysCFG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0b0001000100010001	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EXTI 3..0 GPIOB: PB3, PB2, Pb1, PB0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,[R4,SYSCFG_EXTICR1]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5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296"/>
    </mc:Choice>
    <mc:Fallback>
      <p:transition spd="slow" advTm="1082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50800">
              <a:solidFill>
                <a:schemeClr val="accent6">
                  <a:lumMod val="7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952027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Legende mit Linie 1 126"/>
          <p:cNvSpPr/>
          <p:nvPr/>
        </p:nvSpPr>
        <p:spPr>
          <a:xfrm>
            <a:off x="7862963" y="4928208"/>
            <a:ext cx="4062527" cy="1178413"/>
          </a:xfrm>
          <a:prstGeom prst="borderCallout1">
            <a:avLst>
              <a:gd name="adj1" fmla="val -2422"/>
              <a:gd name="adj2" fmla="val 26163"/>
              <a:gd name="adj3" fmla="val -40685"/>
              <a:gd name="adj4" fmla="val 14646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Eine 1 im </a:t>
            </a:r>
            <a:r>
              <a:rPr lang="de-DE" sz="2400" dirty="0" err="1" smtClean="0">
                <a:solidFill>
                  <a:srgbClr val="FF0000"/>
                </a:solidFill>
              </a:rPr>
              <a:t>Rising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Transitions</a:t>
            </a:r>
            <a:r>
              <a:rPr lang="de-DE" sz="2400" dirty="0" smtClean="0">
                <a:solidFill>
                  <a:srgbClr val="FF0000"/>
                </a:solidFill>
              </a:rPr>
              <a:t> Register wählt die steigende Flanke aus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017545" y="3972359"/>
            <a:ext cx="1293190" cy="390559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3045" y="299658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0" y="5869479"/>
            <a:ext cx="85604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ldr </a:t>
            </a:r>
            <a:r>
              <a:rPr lang="pt-BR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R4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pt-BR" dirty="0" smtClean="0">
                <a:solidFill>
                  <a:srgbClr val="000000"/>
                </a:solidFill>
                <a:latin typeface="Consolas" panose="020B0609020204030204" pitchFamily="49" charset="0"/>
              </a:rPr>
              <a:t>EXTI	</a:t>
            </a:r>
            <a:r>
              <a:rPr lang="pt-BR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pt-BR" dirty="0">
                <a:solidFill>
                  <a:srgbClr val="3F7F5F"/>
                </a:solidFill>
                <a:latin typeface="Consolas" panose="020B0609020204030204" pitchFamily="49" charset="0"/>
              </a:rPr>
              <a:t>external Interrupt Controller</a:t>
            </a: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R3,Bit0		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Bit0 = PB0 mit steigender Flanke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,[R4,RTSR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	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RTSR = </a:t>
            </a:r>
            <a:r>
              <a:rPr lang="de-DE" dirty="0" err="1" smtClean="0">
                <a:solidFill>
                  <a:srgbClr val="3F7F5F"/>
                </a:solidFill>
                <a:latin typeface="Consolas" panose="020B0609020204030204" pitchFamily="49" charset="0"/>
              </a:rPr>
              <a:t>Rising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3F7F5F"/>
                </a:solidFill>
                <a:latin typeface="Consolas" panose="020B0609020204030204" pitchFamily="49" charset="0"/>
              </a:rPr>
              <a:t>Transitions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 Register</a:t>
            </a:r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582"/>
    </mc:Choice>
    <mc:Fallback>
      <p:transition spd="slow" advTm="63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50800">
              <a:solidFill>
                <a:schemeClr val="accent6">
                  <a:lumMod val="7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952027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Legende mit Linie 1 126"/>
          <p:cNvSpPr/>
          <p:nvPr/>
        </p:nvSpPr>
        <p:spPr>
          <a:xfrm>
            <a:off x="7862963" y="4928208"/>
            <a:ext cx="4062527" cy="1178413"/>
          </a:xfrm>
          <a:prstGeom prst="borderCallout1">
            <a:avLst>
              <a:gd name="adj1" fmla="val -2422"/>
              <a:gd name="adj2" fmla="val 26163"/>
              <a:gd name="adj3" fmla="val -97861"/>
              <a:gd name="adj4" fmla="val 2767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 einer steigenden Flanke am GPIOB </a:t>
            </a:r>
            <a:r>
              <a:rPr lang="de-DE" sz="2400" dirty="0" err="1" smtClean="0">
                <a:solidFill>
                  <a:srgbClr val="FF0000"/>
                </a:solidFill>
              </a:rPr>
              <a:t>Portpin</a:t>
            </a:r>
            <a:r>
              <a:rPr lang="de-DE" sz="2400" dirty="0" smtClean="0">
                <a:solidFill>
                  <a:srgbClr val="FF0000"/>
                </a:solidFill>
              </a:rPr>
              <a:t> wird das </a:t>
            </a:r>
            <a:r>
              <a:rPr lang="de-DE" sz="2400" dirty="0" err="1" smtClean="0">
                <a:solidFill>
                  <a:srgbClr val="FF0000"/>
                </a:solidFill>
              </a:rPr>
              <a:t>Pendingregister</a:t>
            </a:r>
            <a:r>
              <a:rPr lang="de-DE" sz="2400" dirty="0" smtClean="0">
                <a:solidFill>
                  <a:srgbClr val="FF0000"/>
                </a:solidFill>
              </a:rPr>
              <a:t> gesetzt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017545" y="3972359"/>
            <a:ext cx="1293190" cy="390559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05105" y="215090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67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85"/>
    </mc:Choice>
    <mc:Fallback>
      <p:transition spd="slow" advTm="59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50800">
              <a:solidFill>
                <a:schemeClr val="accent6">
                  <a:lumMod val="7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952027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Legende mit Linie 1 126"/>
          <p:cNvSpPr/>
          <p:nvPr/>
        </p:nvSpPr>
        <p:spPr>
          <a:xfrm>
            <a:off x="7174712" y="4391171"/>
            <a:ext cx="4879808" cy="2352410"/>
          </a:xfrm>
          <a:prstGeom prst="borderCallout1">
            <a:avLst>
              <a:gd name="adj1" fmla="val -2422"/>
              <a:gd name="adj2" fmla="val 26163"/>
              <a:gd name="adj3" fmla="val -110682"/>
              <a:gd name="adj4" fmla="val 40240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Wenn das Maskierungsbit im Interrupt-</a:t>
            </a:r>
            <a:r>
              <a:rPr lang="de-DE" sz="2400" dirty="0" err="1" smtClean="0">
                <a:solidFill>
                  <a:srgbClr val="FF0000"/>
                </a:solidFill>
              </a:rPr>
              <a:t>Mask</a:t>
            </a:r>
            <a:r>
              <a:rPr lang="de-DE" sz="2400" dirty="0" smtClean="0">
                <a:solidFill>
                  <a:srgbClr val="FF0000"/>
                </a:solidFill>
              </a:rPr>
              <a:t>-Register IMR gesetzt ist, wird der Interrupt an den NVIC weitergeleitet.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>
                <a:solidFill>
                  <a:srgbClr val="FF0000"/>
                </a:solidFill>
              </a:rPr>
              <a:t>N</a:t>
            </a:r>
            <a:r>
              <a:rPr lang="de-DE" sz="2400" dirty="0" err="1" smtClean="0">
                <a:solidFill>
                  <a:srgbClr val="FF0000"/>
                </a:solidFill>
              </a:rPr>
              <a:t>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Interrupt Controller)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017545" y="3972359"/>
            <a:ext cx="1293190" cy="390559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0696" y="16671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160135" y="5657382"/>
            <a:ext cx="7213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ldr </a:t>
            </a:r>
            <a:r>
              <a:rPr lang="pt-BR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R4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,=</a:t>
            </a:r>
            <a:r>
              <a:rPr lang="pt-BR" dirty="0" smtClean="0">
                <a:solidFill>
                  <a:srgbClr val="000000"/>
                </a:solidFill>
                <a:latin typeface="Consolas" panose="020B0609020204030204" pitchFamily="49" charset="0"/>
              </a:rPr>
              <a:t>EXTI	</a:t>
            </a:r>
            <a:r>
              <a:rPr lang="pt-BR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pt-BR" dirty="0">
                <a:solidFill>
                  <a:srgbClr val="3F7F5F"/>
                </a:solidFill>
                <a:latin typeface="Consolas" panose="020B0609020204030204" pitchFamily="49" charset="0"/>
              </a:rPr>
              <a:t>external Interrupt Controller</a:t>
            </a: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R3,Bit0		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Bit0 = PB0 </a:t>
            </a:r>
            <a:r>
              <a:rPr lang="de-DE" dirty="0" err="1">
                <a:solidFill>
                  <a:srgbClr val="3F7F5F"/>
                </a:solidFill>
                <a:latin typeface="Consolas" panose="020B0609020204030204" pitchFamily="49" charset="0"/>
              </a:rPr>
              <a:t>INterrupt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 freigeben</a:t>
            </a: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s</a:t>
            </a:r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R3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,[R4,IMR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]	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IMR = Interrupt </a:t>
            </a:r>
            <a:r>
              <a:rPr lang="de-DE" dirty="0" err="1">
                <a:solidFill>
                  <a:srgbClr val="3F7F5F"/>
                </a:solidFill>
                <a:latin typeface="Consolas" panose="020B0609020204030204" pitchFamily="49" charset="0"/>
              </a:rPr>
              <a:t>Mask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 Register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73"/>
    </mc:Choice>
    <mc:Fallback>
      <p:transition spd="slow" advTm="39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grpSp>
        <p:nvGrpSpPr>
          <p:cNvPr id="125" name="Gruppieren 124"/>
          <p:cNvGrpSpPr/>
          <p:nvPr/>
        </p:nvGrpSpPr>
        <p:grpSpPr>
          <a:xfrm>
            <a:off x="715143" y="908579"/>
            <a:ext cx="10281791" cy="3842777"/>
            <a:chOff x="715143" y="908579"/>
            <a:chExt cx="10281791" cy="3842777"/>
          </a:xfrm>
        </p:grpSpPr>
        <p:sp>
          <p:nvSpPr>
            <p:cNvPr id="96" name="Freihandform 95"/>
            <p:cNvSpPr/>
            <p:nvPr/>
          </p:nvSpPr>
          <p:spPr>
            <a:xfrm>
              <a:off x="7779293" y="1639930"/>
              <a:ext cx="726132" cy="542925"/>
            </a:xfrm>
            <a:custGeom>
              <a:avLst/>
              <a:gdLst>
                <a:gd name="connsiteX0" fmla="*/ 628650 w 628650"/>
                <a:gd name="connsiteY0" fmla="*/ 542925 h 542925"/>
                <a:gd name="connsiteX1" fmla="*/ 0 w 628650"/>
                <a:gd name="connsiteY1" fmla="*/ 542925 h 542925"/>
                <a:gd name="connsiteX2" fmla="*/ 0 w 628650"/>
                <a:gd name="connsiteY2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0" h="542925">
                  <a:moveTo>
                    <a:pt x="628650" y="542925"/>
                  </a:moveTo>
                  <a:lnTo>
                    <a:pt x="0" y="542925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604570" y="1212636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GPIOx</a:t>
              </a:r>
              <a:endParaRPr lang="de-DE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IDR</a:t>
              </a:r>
              <a:r>
                <a:rPr lang="de-DE" dirty="0" err="1" smtClean="0"/>
                <a:t>x</a:t>
              </a:r>
              <a:endParaRPr lang="de-DE" dirty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5737153" y="1919460"/>
              <a:ext cx="659027" cy="3624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/>
            <p:cNvSpPr/>
            <p:nvPr/>
          </p:nvSpPr>
          <p:spPr>
            <a:xfrm>
              <a:off x="1868092" y="1736550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GPIOC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1285662" y="2337047"/>
              <a:ext cx="1250092" cy="757881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GPIOB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15143" y="2945071"/>
              <a:ext cx="1250092" cy="7578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GPIOA</a:t>
              </a:r>
            </a:p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IDR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Gerade Verbindung mit Pfeil 11"/>
            <p:cNvCxnSpPr>
              <a:endCxn id="11" idx="3"/>
            </p:cNvCxnSpPr>
            <p:nvPr/>
          </p:nvCxnSpPr>
          <p:spPr>
            <a:xfrm flipH="1">
              <a:off x="3854662" y="1586515"/>
              <a:ext cx="325766" cy="5062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endCxn id="5" idx="3"/>
            </p:cNvCxnSpPr>
            <p:nvPr/>
          </p:nvCxnSpPr>
          <p:spPr>
            <a:xfrm flipH="1">
              <a:off x="3118184" y="2115491"/>
              <a:ext cx="106224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endCxn id="9" idx="3"/>
            </p:cNvCxnSpPr>
            <p:nvPr/>
          </p:nvCxnSpPr>
          <p:spPr>
            <a:xfrm flipH="1" flipV="1">
              <a:off x="2535754" y="2715988"/>
              <a:ext cx="1644674" cy="7527"/>
            </a:xfrm>
            <a:prstGeom prst="straightConnector1">
              <a:avLst/>
            </a:prstGeom>
            <a:ln w="50800">
              <a:solidFill>
                <a:schemeClr val="accent6">
                  <a:lumMod val="7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10" idx="3"/>
            </p:cNvCxnSpPr>
            <p:nvPr/>
          </p:nvCxnSpPr>
          <p:spPr>
            <a:xfrm flipH="1">
              <a:off x="1965235" y="3324012"/>
              <a:ext cx="221519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winkelte Verbindung 20"/>
            <p:cNvCxnSpPr/>
            <p:nvPr/>
          </p:nvCxnSpPr>
          <p:spPr>
            <a:xfrm flipV="1">
              <a:off x="5877196" y="2047147"/>
              <a:ext cx="378940" cy="131806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/>
            <p:cNvSpPr/>
            <p:nvPr/>
          </p:nvSpPr>
          <p:spPr>
            <a:xfrm>
              <a:off x="5737153" y="2582606"/>
              <a:ext cx="659027" cy="36246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winkelte Verbindung 23"/>
            <p:cNvCxnSpPr/>
            <p:nvPr/>
          </p:nvCxnSpPr>
          <p:spPr>
            <a:xfrm>
              <a:off x="5877196" y="2664986"/>
              <a:ext cx="378940" cy="168875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>
              <a:stCxn id="3" idx="3"/>
            </p:cNvCxnSpPr>
            <p:nvPr/>
          </p:nvCxnSpPr>
          <p:spPr>
            <a:xfrm flipV="1">
              <a:off x="6396180" y="2100692"/>
              <a:ext cx="358346" cy="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V="1">
              <a:off x="6396179" y="2765897"/>
              <a:ext cx="35834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hteck 35"/>
            <p:cNvSpPr/>
            <p:nvPr/>
          </p:nvSpPr>
          <p:spPr>
            <a:xfrm>
              <a:off x="4180429" y="1187339"/>
              <a:ext cx="1104155" cy="2523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</a:t>
              </a:r>
              <a:r>
                <a:rPr lang="de-DE" sz="2400" dirty="0" smtClean="0">
                  <a:solidFill>
                    <a:schemeClr val="tx1"/>
                  </a:solidFill>
                </a:rPr>
                <a:t>ulti-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plexer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69732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4373445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4677158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8" name="Rechteck 47"/>
            <p:cNvSpPr/>
            <p:nvPr/>
          </p:nvSpPr>
          <p:spPr>
            <a:xfrm>
              <a:off x="4980871" y="4005445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50" name="Gerader Verbinder 49"/>
            <p:cNvCxnSpPr>
              <a:stCxn id="45" idx="0"/>
            </p:cNvCxnSpPr>
            <p:nvPr/>
          </p:nvCxnSpPr>
          <p:spPr>
            <a:xfrm flipV="1">
              <a:off x="4221589" y="3710563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4522301" y="3710562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4823013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V="1">
              <a:off x="5138859" y="3699927"/>
              <a:ext cx="3000" cy="2948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36" idx="3"/>
              <a:endCxn id="3" idx="1"/>
            </p:cNvCxnSpPr>
            <p:nvPr/>
          </p:nvCxnSpPr>
          <p:spPr>
            <a:xfrm flipV="1">
              <a:off x="5284584" y="2100693"/>
              <a:ext cx="452569" cy="348234"/>
            </a:xfrm>
            <a:prstGeom prst="bentConnector3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36" idx="3"/>
              <a:endCxn id="23" idx="1"/>
            </p:cNvCxnSpPr>
            <p:nvPr/>
          </p:nvCxnSpPr>
          <p:spPr>
            <a:xfrm>
              <a:off x="5284584" y="2448927"/>
              <a:ext cx="452569" cy="314912"/>
            </a:xfrm>
            <a:prstGeom prst="bentConnector3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hteck 71"/>
            <p:cNvSpPr/>
            <p:nvPr/>
          </p:nvSpPr>
          <p:spPr>
            <a:xfrm>
              <a:off x="6754525" y="1842821"/>
              <a:ext cx="845221" cy="11022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M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ux</a:t>
              </a:r>
              <a:r>
                <a:rPr lang="de-DE" sz="2400" dirty="0" smtClean="0">
                  <a:solidFill>
                    <a:schemeClr val="tx1"/>
                  </a:solidFill>
                </a:rPr>
                <a:t>.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6859186" y="3250589"/>
              <a:ext cx="303713" cy="318977"/>
            </a:xfrm>
            <a:prstGeom prst="rect">
              <a:avLst/>
            </a:prstGeom>
            <a:noFill/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6853184" y="3728344"/>
              <a:ext cx="303713" cy="3189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5" name="Gerader Verbinder 74"/>
            <p:cNvCxnSpPr/>
            <p:nvPr/>
          </p:nvCxnSpPr>
          <p:spPr>
            <a:xfrm flipV="1">
              <a:off x="7005041" y="2945071"/>
              <a:ext cx="3000" cy="294882"/>
            </a:xfrm>
            <a:prstGeom prst="line">
              <a:avLst/>
            </a:prstGeom>
            <a:ln w="3492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ihandform 77"/>
            <p:cNvSpPr/>
            <p:nvPr/>
          </p:nvSpPr>
          <p:spPr>
            <a:xfrm>
              <a:off x="7160552" y="2955843"/>
              <a:ext cx="212651" cy="935665"/>
            </a:xfrm>
            <a:custGeom>
              <a:avLst/>
              <a:gdLst>
                <a:gd name="connsiteX0" fmla="*/ 0 w 212651"/>
                <a:gd name="connsiteY0" fmla="*/ 935665 h 935665"/>
                <a:gd name="connsiteX1" fmla="*/ 212651 w 212651"/>
                <a:gd name="connsiteY1" fmla="*/ 935665 h 935665"/>
                <a:gd name="connsiteX2" fmla="*/ 212651 w 212651"/>
                <a:gd name="connsiteY2" fmla="*/ 0 h 9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51" h="935665">
                  <a:moveTo>
                    <a:pt x="0" y="935665"/>
                  </a:moveTo>
                  <a:lnTo>
                    <a:pt x="212651" y="935665"/>
                  </a:lnTo>
                  <a:lnTo>
                    <a:pt x="212651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7892997" y="2092606"/>
              <a:ext cx="331470" cy="61529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rtlCol="0" anchor="t" anchorCtr="0"/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D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9" name="Freihandform 88"/>
            <p:cNvSpPr/>
            <p:nvPr/>
          </p:nvSpPr>
          <p:spPr>
            <a:xfrm>
              <a:off x="7892997" y="2351977"/>
              <a:ext cx="107950" cy="101600"/>
            </a:xfrm>
            <a:custGeom>
              <a:avLst/>
              <a:gdLst>
                <a:gd name="connsiteX0" fmla="*/ 0 w 107950"/>
                <a:gd name="connsiteY0" fmla="*/ 0 h 101600"/>
                <a:gd name="connsiteX1" fmla="*/ 107950 w 107950"/>
                <a:gd name="connsiteY1" fmla="*/ 57150 h 101600"/>
                <a:gd name="connsiteX2" fmla="*/ 6350 w 10795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01600">
                  <a:moveTo>
                    <a:pt x="0" y="0"/>
                  </a:moveTo>
                  <a:lnTo>
                    <a:pt x="107950" y="57150"/>
                  </a:lnTo>
                  <a:lnTo>
                    <a:pt x="6350" y="101600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1" name="Gerader Verbinder 90"/>
            <p:cNvCxnSpPr>
              <a:stCxn id="72" idx="3"/>
              <a:endCxn id="88" idx="1"/>
            </p:cNvCxnSpPr>
            <p:nvPr/>
          </p:nvCxnSpPr>
          <p:spPr>
            <a:xfrm>
              <a:off x="7599746" y="2393946"/>
              <a:ext cx="293251" cy="6308"/>
            </a:xfrm>
            <a:prstGeom prst="line">
              <a:avLst/>
            </a:prstGeom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feld 96"/>
            <p:cNvSpPr txBox="1"/>
            <p:nvPr/>
          </p:nvSpPr>
          <p:spPr>
            <a:xfrm>
              <a:off x="7533873" y="131227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3471863" y="4289691"/>
              <a:ext cx="2285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SYSCFG_EXTICR1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6031131" y="3188670"/>
              <a:ext cx="805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RTSR</a:t>
              </a:r>
              <a:endParaRPr lang="de-DE" sz="2400" dirty="0"/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6051978" y="3655198"/>
              <a:ext cx="782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F</a:t>
              </a:r>
              <a:r>
                <a:rPr lang="de-DE" sz="2400" dirty="0" smtClean="0"/>
                <a:t>TSR</a:t>
              </a:r>
              <a:endParaRPr lang="de-DE" sz="2400" dirty="0"/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7803694" y="2712399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PR</a:t>
              </a:r>
              <a:endParaRPr lang="de-DE" sz="24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8505425" y="1736550"/>
              <a:ext cx="293251" cy="54537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8201712" y="1094615"/>
              <a:ext cx="303713" cy="318977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7533873" y="952027"/>
              <a:ext cx="691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IMR</a:t>
              </a:r>
              <a:endParaRPr lang="de-DE" sz="2400" dirty="0"/>
            </a:p>
          </p:txBody>
        </p:sp>
        <p:sp>
          <p:nvSpPr>
            <p:cNvPr id="111" name="Freihandform 110"/>
            <p:cNvSpPr/>
            <p:nvPr/>
          </p:nvSpPr>
          <p:spPr>
            <a:xfrm>
              <a:off x="8345647" y="1402650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5424438" y="908579"/>
              <a:ext cx="3489022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EXTI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742888" y="1802203"/>
              <a:ext cx="1103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Portpin</a:t>
              </a:r>
              <a:endParaRPr lang="de-DE" sz="2400" dirty="0"/>
            </a:p>
          </p:txBody>
        </p:sp>
        <p:sp>
          <p:nvSpPr>
            <p:cNvPr id="114" name="Rechteck 113"/>
            <p:cNvSpPr/>
            <p:nvPr/>
          </p:nvSpPr>
          <p:spPr>
            <a:xfrm>
              <a:off x="9895101" y="2435214"/>
              <a:ext cx="293251" cy="545375"/>
            </a:xfrm>
            <a:prstGeom prst="rect">
              <a:avLst/>
            </a:pr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&amp;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hteck 114"/>
            <p:cNvSpPr/>
            <p:nvPr/>
          </p:nvSpPr>
          <p:spPr>
            <a:xfrm>
              <a:off x="9591388" y="1793279"/>
              <a:ext cx="303713" cy="318977"/>
            </a:xfrm>
            <a:prstGeom prst="rect">
              <a:avLst/>
            </a:pr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16" name="Freihandform 115"/>
            <p:cNvSpPr/>
            <p:nvPr/>
          </p:nvSpPr>
          <p:spPr>
            <a:xfrm>
              <a:off x="9735323" y="2101314"/>
              <a:ext cx="162232" cy="464574"/>
            </a:xfrm>
            <a:custGeom>
              <a:avLst/>
              <a:gdLst>
                <a:gd name="connsiteX0" fmla="*/ 0 w 162232"/>
                <a:gd name="connsiteY0" fmla="*/ 0 h 464574"/>
                <a:gd name="connsiteX1" fmla="*/ 0 w 162232"/>
                <a:gd name="connsiteY1" fmla="*/ 464574 h 464574"/>
                <a:gd name="connsiteX2" fmla="*/ 162232 w 162232"/>
                <a:gd name="connsiteY2" fmla="*/ 464574 h 46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32" h="464574">
                  <a:moveTo>
                    <a:pt x="0" y="0"/>
                  </a:moveTo>
                  <a:lnTo>
                    <a:pt x="0" y="464574"/>
                  </a:lnTo>
                  <a:lnTo>
                    <a:pt x="162232" y="464574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9098427" y="1449779"/>
              <a:ext cx="1830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000000"/>
                  </a:solidFill>
                  <a:latin typeface="Consolas" panose="020B0609020204030204" pitchFamily="49" charset="0"/>
                </a:rPr>
                <a:t>isrEnableReg0</a:t>
              </a:r>
              <a:endParaRPr lang="de-DE" dirty="0"/>
            </a:p>
          </p:txBody>
        </p:sp>
        <p:sp>
          <p:nvSpPr>
            <p:cNvPr id="119" name="Freihandform 118"/>
            <p:cNvSpPr/>
            <p:nvPr/>
          </p:nvSpPr>
          <p:spPr>
            <a:xfrm>
              <a:off x="8788098" y="1999959"/>
              <a:ext cx="1106129" cy="848033"/>
            </a:xfrm>
            <a:custGeom>
              <a:avLst/>
              <a:gdLst>
                <a:gd name="connsiteX0" fmla="*/ 0 w 1106129"/>
                <a:gd name="connsiteY0" fmla="*/ 0 h 848033"/>
                <a:gd name="connsiteX1" fmla="*/ 383458 w 1106129"/>
                <a:gd name="connsiteY1" fmla="*/ 0 h 848033"/>
                <a:gd name="connsiteX2" fmla="*/ 383458 w 1106129"/>
                <a:gd name="connsiteY2" fmla="*/ 848033 h 848033"/>
                <a:gd name="connsiteX3" fmla="*/ 1106129 w 1106129"/>
                <a:gd name="connsiteY3" fmla="*/ 848033 h 8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129" h="848033">
                  <a:moveTo>
                    <a:pt x="0" y="0"/>
                  </a:moveTo>
                  <a:lnTo>
                    <a:pt x="383458" y="0"/>
                  </a:lnTo>
                  <a:lnTo>
                    <a:pt x="383458" y="848033"/>
                  </a:lnTo>
                  <a:lnTo>
                    <a:pt x="1106129" y="848033"/>
                  </a:lnTo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3" name="Gerader Verbinder 122"/>
            <p:cNvCxnSpPr>
              <a:stCxn id="114" idx="3"/>
            </p:cNvCxnSpPr>
            <p:nvPr/>
          </p:nvCxnSpPr>
          <p:spPr>
            <a:xfrm>
              <a:off x="10188352" y="2707902"/>
              <a:ext cx="325308" cy="0"/>
            </a:xfrm>
            <a:prstGeom prst="line">
              <a:avLst/>
            </a:prstGeom>
            <a:ln w="3175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chteck 123"/>
            <p:cNvSpPr/>
            <p:nvPr/>
          </p:nvSpPr>
          <p:spPr>
            <a:xfrm>
              <a:off x="9027163" y="908579"/>
              <a:ext cx="1969771" cy="32563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r>
                <a:rPr lang="de-DE" dirty="0" smtClean="0">
                  <a:solidFill>
                    <a:schemeClr val="tx1"/>
                  </a:solidFill>
                </a:rPr>
                <a:t>NVIC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Legende mit Linie 1 126"/>
          <p:cNvSpPr/>
          <p:nvPr/>
        </p:nvSpPr>
        <p:spPr>
          <a:xfrm>
            <a:off x="8788098" y="4781037"/>
            <a:ext cx="3248607" cy="1861064"/>
          </a:xfrm>
          <a:prstGeom prst="borderCallout1">
            <a:avLst>
              <a:gd name="adj1" fmla="val -2422"/>
              <a:gd name="adj2" fmla="val 26163"/>
              <a:gd name="adj3" fmla="val -87756"/>
              <a:gd name="adj4" fmla="val 61298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Interrupt wird ausgeführt wenn er im NVIC freigegeben ist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017545" y="3972359"/>
            <a:ext cx="1293190" cy="390559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0328" y="148157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200039" y="46399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R4,=</a:t>
            </a:r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nvic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R3,=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0xFFFFFFFF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R3,[R4,isrEnableReg0]</a:t>
            </a: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R3,[R4,isrEnableReg1]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0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291"/>
    </mc:Choice>
    <mc:Fallback>
      <p:transition spd="slow" advTm="33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07738" y="279342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Rechteck 61"/>
          <p:cNvSpPr/>
          <p:nvPr/>
        </p:nvSpPr>
        <p:spPr>
          <a:xfrm>
            <a:off x="444636" y="1165252"/>
            <a:ext cx="1969771" cy="3256354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de-DE" dirty="0" smtClean="0">
                <a:solidFill>
                  <a:schemeClr val="tx1"/>
                </a:solidFill>
              </a:rPr>
              <a:t>NVIC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769977" y="1307198"/>
            <a:ext cx="78178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g_pfnVectors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de-DE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estack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…</a:t>
            </a:r>
          </a:p>
          <a:p>
            <a:r>
              <a:rPr lang="de-DE" sz="24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RCC_IRQHandler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meinInterrupt+1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//EXTI0_IRQHandler</a:t>
            </a: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EXTI1_IRQHandler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sz="2400" dirty="0"/>
          </a:p>
        </p:txBody>
      </p:sp>
      <p:sp>
        <p:nvSpPr>
          <p:cNvPr id="13" name="Rechteck 12"/>
          <p:cNvSpPr/>
          <p:nvPr/>
        </p:nvSpPr>
        <p:spPr>
          <a:xfrm>
            <a:off x="2769976" y="500491"/>
            <a:ext cx="7154781" cy="42805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Speicher des Mikrocontrollers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127" name="Legende mit Linie 1 126"/>
          <p:cNvSpPr/>
          <p:nvPr/>
        </p:nvSpPr>
        <p:spPr>
          <a:xfrm>
            <a:off x="2207740" y="4421606"/>
            <a:ext cx="3248607" cy="1954724"/>
          </a:xfrm>
          <a:prstGeom prst="borderCallout1">
            <a:avLst>
              <a:gd name="adj1" fmla="val 1026"/>
              <a:gd name="adj2" fmla="val 96285"/>
              <a:gd name="adj3" fmla="val -39485"/>
              <a:gd name="adj4" fmla="val 155123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 startet die ISR, die in einer Tabelle, der sogenannten Vektortabelle, eingetragen ist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7" name="Gerade Verbindung mit Pfeil 16"/>
          <p:cNvCxnSpPr>
            <a:stCxn id="62" idx="3"/>
          </p:cNvCxnSpPr>
          <p:nvPr/>
        </p:nvCxnSpPr>
        <p:spPr>
          <a:xfrm>
            <a:off x="2414407" y="2793429"/>
            <a:ext cx="729846" cy="222487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8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048"/>
    </mc:Choice>
    <mc:Fallback>
      <p:transition spd="slow" advTm="66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4415481" cy="500491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Das </a:t>
            </a:r>
            <a:r>
              <a:rPr lang="de-DE" sz="2400" dirty="0" err="1" smtClean="0"/>
              <a:t>Interruptsystem</a:t>
            </a:r>
            <a:r>
              <a:rPr lang="de-DE" sz="2400" dirty="0" smtClean="0"/>
              <a:t> des STM32</a:t>
            </a:r>
            <a:endParaRPr lang="de-DE" sz="2400" dirty="0"/>
          </a:p>
        </p:txBody>
      </p:sp>
      <p:pic>
        <p:nvPicPr>
          <p:cNvPr id="61" name="Google Shape;5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07738" y="279342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Rechteck 61"/>
          <p:cNvSpPr/>
          <p:nvPr/>
        </p:nvSpPr>
        <p:spPr>
          <a:xfrm>
            <a:off x="444636" y="1165252"/>
            <a:ext cx="1969771" cy="3256354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de-DE" dirty="0" smtClean="0">
                <a:solidFill>
                  <a:schemeClr val="tx1"/>
                </a:solidFill>
              </a:rPr>
              <a:t>NVIC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769977" y="1307198"/>
            <a:ext cx="78178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g_pfnVectors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de-DE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estack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…</a:t>
            </a:r>
          </a:p>
          <a:p>
            <a:r>
              <a:rPr lang="de-DE" sz="24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RCC_IRQHandler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meinInterrupt+1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//EXTI0_IRQHandler</a:t>
            </a:r>
          </a:p>
          <a:p>
            <a:r>
              <a:rPr lang="de-DE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sz="2400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sz="2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EXTI1_IRQHandler</a:t>
            </a:r>
          </a:p>
          <a:p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sz="2400" dirty="0"/>
          </a:p>
        </p:txBody>
      </p:sp>
      <p:sp>
        <p:nvSpPr>
          <p:cNvPr id="13" name="Rechteck 12"/>
          <p:cNvSpPr/>
          <p:nvPr/>
        </p:nvSpPr>
        <p:spPr>
          <a:xfrm>
            <a:off x="2769976" y="500491"/>
            <a:ext cx="7154781" cy="42805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Speicher des Mikrocontrollers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127" name="Legende mit Linie 1 126"/>
          <p:cNvSpPr/>
          <p:nvPr/>
        </p:nvSpPr>
        <p:spPr>
          <a:xfrm>
            <a:off x="2207740" y="4421606"/>
            <a:ext cx="3248607" cy="1954724"/>
          </a:xfrm>
          <a:prstGeom prst="borderCallout1">
            <a:avLst>
              <a:gd name="adj1" fmla="val 1026"/>
              <a:gd name="adj2" fmla="val 96285"/>
              <a:gd name="adj3" fmla="val -39485"/>
              <a:gd name="adj4" fmla="val 155123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 startet die ISR, die in einer Tabelle, der sogenannten Vektortabelle, eingetragen ist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7" name="Gerade Verbindung mit Pfeil 16"/>
          <p:cNvCxnSpPr>
            <a:stCxn id="62" idx="3"/>
          </p:cNvCxnSpPr>
          <p:nvPr/>
        </p:nvCxnSpPr>
        <p:spPr>
          <a:xfrm>
            <a:off x="2414407" y="2793429"/>
            <a:ext cx="729846" cy="222487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7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3"/>
    </mc:Choice>
    <mc:Fallback>
      <p:transition spd="slow" advTm="3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Microsoft Office PowerPoint</Application>
  <PresentationFormat>Breitbild</PresentationFormat>
  <Paragraphs>216</Paragraphs>
  <Slides>10</Slides>
  <Notes>0</Notes>
  <HiddenSlides>0</HiddenSlides>
  <MMClips>10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Consolas</vt:lpstr>
      <vt:lpstr>Office Theme</vt:lpstr>
      <vt:lpstr>Das Interruptsystem des STM32</vt:lpstr>
      <vt:lpstr>Das Interruptsystem des STM32</vt:lpstr>
      <vt:lpstr>Das Interruptsystem des STM32</vt:lpstr>
      <vt:lpstr>Das Interruptsystem des STM32</vt:lpstr>
      <vt:lpstr>Das Interruptsystem des STM32</vt:lpstr>
      <vt:lpstr>Das Interruptsystem des STM32</vt:lpstr>
      <vt:lpstr>Das Interruptsystem des STM32</vt:lpstr>
      <vt:lpstr>Das Interruptsystem des STM32</vt:lpstr>
      <vt:lpstr>Das Interruptsystem des STM32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54</cp:revision>
  <dcterms:created xsi:type="dcterms:W3CDTF">2021-01-21T20:31:51Z</dcterms:created>
  <dcterms:modified xsi:type="dcterms:W3CDTF">2021-02-04T04:39:18Z</dcterms:modified>
</cp:coreProperties>
</file>